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268" r:id="rId3"/>
    <p:sldId id="364" r:id="rId4"/>
    <p:sldId id="365" r:id="rId5"/>
    <p:sldId id="356" r:id="rId6"/>
    <p:sldId id="357" r:id="rId7"/>
    <p:sldId id="366" r:id="rId8"/>
    <p:sldId id="367" r:id="rId9"/>
    <p:sldId id="368" r:id="rId10"/>
    <p:sldId id="358" r:id="rId11"/>
    <p:sldId id="369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3ECD6-8CB3-47E5-AF7B-239382097E03}" type="datetimeFigureOut">
              <a:rPr lang="nl-NL" smtClean="0"/>
              <a:pPr/>
              <a:t>17-9-2013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50D66-CC0D-4B87-9310-09D51D8AB0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17-9-2013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Autofit/>
          </a:bodyPr>
          <a:lstStyle/>
          <a:p>
            <a:r>
              <a:rPr lang="nl-NL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De Grieken</a:t>
            </a:r>
            <a:endParaRPr lang="nl-NL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Grieken en Romeinen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3.000 v.Chr. – 500 na Chr. </a:t>
            </a:r>
          </a:p>
          <a:p>
            <a:endParaRPr lang="nl-NL" dirty="0"/>
          </a:p>
        </p:txBody>
      </p:sp>
      <p:pic>
        <p:nvPicPr>
          <p:cNvPr id="4" name="Afbeelding 3" descr="Pictogram Tijdvak 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445224"/>
            <a:ext cx="941176" cy="1078992"/>
          </a:xfrm>
          <a:prstGeom prst="rect">
            <a:avLst/>
          </a:prstGeom>
        </p:spPr>
      </p:pic>
      <p:pic>
        <p:nvPicPr>
          <p:cNvPr id="5" name="Afbeelding 4" descr="Hopliet lin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403267"/>
            <a:ext cx="3816424" cy="330967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763688" y="458112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Griekse goden en helden</a:t>
            </a:r>
            <a:endParaRPr lang="nl-N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Olympia Stad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1449" y="3140968"/>
            <a:ext cx="1715047" cy="3573016"/>
          </a:xfrm>
          <a:prstGeom prst="rect">
            <a:avLst/>
          </a:prstGeom>
        </p:spPr>
      </p:pic>
      <p:pic>
        <p:nvPicPr>
          <p:cNvPr id="6" name="Afbeelding 5" descr="Olympia Stad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475" y="3140968"/>
            <a:ext cx="4764021" cy="3573016"/>
          </a:xfrm>
          <a:prstGeom prst="rect">
            <a:avLst/>
          </a:prstGeom>
        </p:spPr>
      </p:pic>
      <p:pic>
        <p:nvPicPr>
          <p:cNvPr id="9" name="Afbeelding 8" descr="Olympia Stadio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7" y="1268760"/>
            <a:ext cx="4248472" cy="27839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Olympische Spelen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landschap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5496" y="3645024"/>
            <a:ext cx="4586144" cy="2958062"/>
          </a:xfrm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38600" cy="4968552"/>
          </a:xfrm>
        </p:spPr>
        <p:txBody>
          <a:bodyPr>
            <a:normAutofit fontScale="92500"/>
          </a:bodyPr>
          <a:lstStyle/>
          <a:p>
            <a:r>
              <a:rPr lang="nl-NL" dirty="0" smtClean="0">
                <a:sym typeface="Wingdings" pitchFamily="2" charset="2"/>
              </a:rPr>
              <a:t>Vanaf 776 v.Chr.</a:t>
            </a:r>
          </a:p>
          <a:p>
            <a:r>
              <a:rPr lang="nl-NL" dirty="0" smtClean="0">
                <a:sym typeface="Wingdings" pitchFamily="2" charset="2"/>
              </a:rPr>
              <a:t>Iedere 4 jaar</a:t>
            </a:r>
          </a:p>
          <a:p>
            <a:r>
              <a:rPr lang="nl-NL" dirty="0" smtClean="0">
                <a:sym typeface="Wingdings" pitchFamily="2" charset="2"/>
              </a:rPr>
              <a:t>In Olympia</a:t>
            </a:r>
          </a:p>
          <a:p>
            <a:r>
              <a:rPr lang="nl-NL" dirty="0" smtClean="0">
                <a:sym typeface="Wingdings" pitchFamily="2" charset="2"/>
              </a:rPr>
              <a:t>Ter ere van </a:t>
            </a:r>
            <a:r>
              <a:rPr lang="nl-NL" b="1" dirty="0" err="1" smtClean="0">
                <a:solidFill>
                  <a:schemeClr val="bg1"/>
                </a:solidFill>
                <a:sym typeface="Wingdings" pitchFamily="2" charset="2"/>
              </a:rPr>
              <a:t>Zeus</a:t>
            </a:r>
            <a:endParaRPr lang="nl-NL" b="1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nl-NL" b="1" dirty="0" smtClean="0">
                <a:solidFill>
                  <a:schemeClr val="bg1"/>
                </a:solidFill>
                <a:sym typeface="Wingdings" pitchFamily="2" charset="2"/>
              </a:rPr>
              <a:t>Sport &amp; Godsdienst</a:t>
            </a:r>
          </a:p>
          <a:p>
            <a:r>
              <a:rPr lang="nl-NL" dirty="0" smtClean="0">
                <a:sym typeface="Wingdings" pitchFamily="2" charset="2"/>
              </a:rPr>
              <a:t>Alleen mannen</a:t>
            </a:r>
          </a:p>
          <a:p>
            <a:r>
              <a:rPr lang="nl-NL" dirty="0" smtClean="0">
                <a:sym typeface="Wingdings" pitchFamily="2" charset="2"/>
              </a:rPr>
              <a:t>Naakt</a:t>
            </a:r>
          </a:p>
          <a:p>
            <a:r>
              <a:rPr lang="nl-NL" dirty="0" smtClean="0">
                <a:sym typeface="Wingdings" pitchFamily="2" charset="2"/>
              </a:rPr>
              <a:t>Geen vrouwen (ook geen toeschouwer)</a:t>
            </a:r>
          </a:p>
          <a:p>
            <a:r>
              <a:rPr lang="nl-NL" dirty="0" smtClean="0">
                <a:sym typeface="Wingdings" pitchFamily="2" charset="2"/>
              </a:rPr>
              <a:t>Tijdens de Spelen: </a:t>
            </a:r>
            <a:r>
              <a:rPr lang="nl-NL" b="1" dirty="0" smtClean="0">
                <a:solidFill>
                  <a:schemeClr val="bg1"/>
                </a:solidFill>
                <a:sym typeface="Wingdings" pitchFamily="2" charset="2"/>
              </a:rPr>
              <a:t>vrede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landschap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5694896" cy="3672408"/>
          </a:xfrm>
        </p:spPr>
      </p:pic>
      <p:pic>
        <p:nvPicPr>
          <p:cNvPr id="17" name="Tijdelijke aanduiding voor inhoud 3" descr="landsch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4032448" cy="4526994"/>
          </a:xfrm>
          <a:prstGeom prst="rect">
            <a:avLst/>
          </a:prstGeom>
        </p:spPr>
      </p:pic>
      <p:pic>
        <p:nvPicPr>
          <p:cNvPr id="18" name="Tijdelijke aanduiding voor inhoud 3" descr="landsch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80735"/>
            <a:ext cx="3888432" cy="3805108"/>
          </a:xfrm>
          <a:prstGeom prst="rect">
            <a:avLst/>
          </a:prstGeom>
        </p:spPr>
      </p:pic>
      <p:pic>
        <p:nvPicPr>
          <p:cNvPr id="20" name="Tijdelijke aanduiding voor inhoud 3" descr="landsch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338" y="1556791"/>
            <a:ext cx="3999654" cy="3808367"/>
          </a:xfrm>
          <a:prstGeom prst="rect">
            <a:avLst/>
          </a:prstGeom>
        </p:spPr>
      </p:pic>
      <p:pic>
        <p:nvPicPr>
          <p:cNvPr id="19" name="Tijdelijke aanduiding voor inhoud 3" descr="landscha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1" y="1196752"/>
            <a:ext cx="5196021" cy="3759242"/>
          </a:xfrm>
          <a:prstGeom prst="rect">
            <a:avLst/>
          </a:prstGeom>
        </p:spPr>
      </p:pic>
      <p:pic>
        <p:nvPicPr>
          <p:cNvPr id="21" name="Tijdelijke aanduiding voor inhoud 3" descr="landscha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690" y="1340768"/>
            <a:ext cx="3330222" cy="3315422"/>
          </a:xfrm>
          <a:prstGeom prst="rect">
            <a:avLst/>
          </a:prstGeom>
        </p:spPr>
      </p:pic>
      <p:pic>
        <p:nvPicPr>
          <p:cNvPr id="22" name="Tijdelijke aanduiding voor inhoud 3" descr="landscha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682876"/>
            <a:ext cx="3999654" cy="28361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Olympische Spelen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0824E-6 L 0.46042 -0.151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64423E-7 L 0.61424 0.173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8189E-7 L 0.17274 0.408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2945E-6 L -0.06198 0.430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92482E-6 L 0.36232 0.123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-0.06824 L 0.10052 -0.1304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95559E-7 L -0.09271 -0.1515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165086"/>
            <a:ext cx="7416823" cy="662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15616" y="5301208"/>
            <a:ext cx="1368152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Olympia</a:t>
            </a:r>
            <a:endParaRPr lang="nl-NL" sz="2400" b="1" dirty="0"/>
          </a:p>
        </p:txBody>
      </p:sp>
      <p:sp>
        <p:nvSpPr>
          <p:cNvPr id="4" name="Ovaal 3"/>
          <p:cNvSpPr/>
          <p:nvPr/>
        </p:nvSpPr>
        <p:spPr>
          <a:xfrm>
            <a:off x="2339752" y="4005064"/>
            <a:ext cx="576064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5"/>
          <p:cNvCxnSpPr>
            <a:stCxn id="4" idx="3"/>
          </p:cNvCxnSpPr>
          <p:nvPr/>
        </p:nvCxnSpPr>
        <p:spPr>
          <a:xfrm flipH="1">
            <a:off x="1907704" y="4250915"/>
            <a:ext cx="516411" cy="1050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al 6"/>
          <p:cNvSpPr/>
          <p:nvPr/>
        </p:nvSpPr>
        <p:spPr>
          <a:xfrm>
            <a:off x="2627784" y="1700808"/>
            <a:ext cx="864096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2123728" y="1988840"/>
            <a:ext cx="576064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115616" y="2564904"/>
            <a:ext cx="151216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Berg Olympus</a:t>
            </a:r>
            <a:endParaRPr lang="nl-NL" sz="2400" b="1" dirty="0"/>
          </a:p>
        </p:txBody>
      </p:sp>
      <p:sp>
        <p:nvSpPr>
          <p:cNvPr id="15" name="Ovaal 14"/>
          <p:cNvSpPr/>
          <p:nvPr/>
        </p:nvSpPr>
        <p:spPr>
          <a:xfrm>
            <a:off x="3923928" y="5805264"/>
            <a:ext cx="2664296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15"/>
          <p:cNvCxnSpPr>
            <a:endCxn id="18" idx="2"/>
          </p:cNvCxnSpPr>
          <p:nvPr/>
        </p:nvCxnSpPr>
        <p:spPr>
          <a:xfrm flipV="1">
            <a:off x="6444208" y="5330825"/>
            <a:ext cx="756084" cy="7624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6732240" y="4869160"/>
            <a:ext cx="93610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Kreta</a:t>
            </a:r>
            <a:endParaRPr lang="nl-NL" sz="2400" b="1" dirty="0"/>
          </a:p>
        </p:txBody>
      </p:sp>
      <p:sp>
        <p:nvSpPr>
          <p:cNvPr id="12" name="Ovaal 11"/>
          <p:cNvSpPr/>
          <p:nvPr/>
        </p:nvSpPr>
        <p:spPr>
          <a:xfrm>
            <a:off x="2843808" y="3140968"/>
            <a:ext cx="864096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12"/>
          <p:cNvCxnSpPr>
            <a:stCxn id="12" idx="7"/>
          </p:cNvCxnSpPr>
          <p:nvPr/>
        </p:nvCxnSpPr>
        <p:spPr>
          <a:xfrm flipV="1">
            <a:off x="3581360" y="1196752"/>
            <a:ext cx="1422688" cy="19969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4932040" y="764704"/>
            <a:ext cx="108012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Delphi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745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5" grpId="0" animBg="1"/>
      <p:bldP spid="18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Landbouw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landsch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385420" cy="4525963"/>
          </a:xfrm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5292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= belangrijkste middel van bestaan</a:t>
            </a:r>
          </a:p>
          <a:p>
            <a:r>
              <a:rPr lang="nl-NL" dirty="0" smtClean="0"/>
              <a:t>Bergachtig </a:t>
            </a:r>
            <a:r>
              <a:rPr lang="nl-NL" dirty="0" smtClean="0">
                <a:sym typeface="Wingdings" pitchFamily="2" charset="2"/>
              </a:rPr>
              <a:t> lastig!</a:t>
            </a:r>
            <a:r>
              <a:rPr lang="nl-NL" dirty="0" smtClean="0"/>
              <a:t> </a:t>
            </a:r>
          </a:p>
          <a:p>
            <a:r>
              <a:rPr lang="nl-NL" dirty="0" smtClean="0"/>
              <a:t>Afhankelijk van de natuur</a:t>
            </a:r>
          </a:p>
          <a:p>
            <a:r>
              <a:rPr lang="nl-NL" dirty="0" smtClean="0"/>
              <a:t>Afhankelijk van goden </a:t>
            </a:r>
          </a:p>
          <a:p>
            <a:pPr>
              <a:buFont typeface="Wingdings"/>
              <a:buChar char="è"/>
            </a:pPr>
            <a:r>
              <a:rPr lang="nl-NL" b="1" dirty="0" err="1" smtClean="0">
                <a:solidFill>
                  <a:schemeClr val="bg1"/>
                </a:solidFill>
                <a:sym typeface="Wingdings" pitchFamily="2" charset="2"/>
              </a:rPr>
              <a:t>Demeter</a:t>
            </a:r>
            <a:endParaRPr lang="nl-NL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= godin van de landbouw</a:t>
            </a:r>
            <a:endParaRPr lang="nl-NL" dirty="0"/>
          </a:p>
        </p:txBody>
      </p:sp>
      <p:pic>
        <p:nvPicPr>
          <p:cNvPr id="6" name="Afbeelding 5" descr="Demete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1628800"/>
            <a:ext cx="3446006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bg1"/>
                </a:solidFill>
              </a:rPr>
              <a:t>Demeter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3851920" y="1484784"/>
            <a:ext cx="5292080" cy="5112568"/>
          </a:xfrm>
        </p:spPr>
        <p:txBody>
          <a:bodyPr>
            <a:normAutofit/>
          </a:bodyPr>
          <a:lstStyle/>
          <a:p>
            <a:r>
              <a:rPr lang="nl-NL" dirty="0" smtClean="0"/>
              <a:t>Zorgt voor groei en bloei </a:t>
            </a:r>
          </a:p>
          <a:p>
            <a:r>
              <a:rPr lang="nl-NL" dirty="0" smtClean="0"/>
              <a:t>Heeft dochter </a:t>
            </a:r>
            <a:r>
              <a:rPr lang="nl-NL" dirty="0" err="1" smtClean="0"/>
              <a:t>Persefonè</a:t>
            </a:r>
            <a:endParaRPr lang="nl-NL" dirty="0" smtClean="0"/>
          </a:p>
          <a:p>
            <a:r>
              <a:rPr lang="nl-NL" dirty="0" smtClean="0"/>
              <a:t>Wordt ontvoerd naar dodenrijk</a:t>
            </a:r>
          </a:p>
          <a:p>
            <a:r>
              <a:rPr lang="nl-NL" dirty="0" err="1" smtClean="0"/>
              <a:t>Demeter</a:t>
            </a:r>
            <a:r>
              <a:rPr lang="nl-NL" dirty="0" smtClean="0"/>
              <a:t> sluit deal met </a:t>
            </a:r>
            <a:r>
              <a:rPr lang="nl-NL" dirty="0" err="1" smtClean="0"/>
              <a:t>Hades</a:t>
            </a:r>
            <a:endParaRPr lang="nl-NL" dirty="0" smtClean="0"/>
          </a:p>
          <a:p>
            <a:pPr>
              <a:buFont typeface="Wingdings"/>
              <a:buChar char="è"/>
            </a:pPr>
            <a:r>
              <a:rPr lang="nl-NL" b="1" dirty="0" smtClean="0">
                <a:solidFill>
                  <a:schemeClr val="bg1"/>
                </a:solidFill>
                <a:sym typeface="Wingdings" pitchFamily="2" charset="2"/>
              </a:rPr>
              <a:t>Mythe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Verzonnen verhaal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Met goden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Om iets te verklaren</a:t>
            </a:r>
          </a:p>
        </p:txBody>
      </p:sp>
      <p:pic>
        <p:nvPicPr>
          <p:cNvPr id="8" name="Tijdelijke aanduiding voor inhoud 7" descr="Demeter 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238502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ial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3312368" cy="2484276"/>
          </a:xfrm>
          <a:prstGeom prst="rect">
            <a:avLst/>
          </a:prstGeom>
        </p:spPr>
      </p:pic>
      <p:pic>
        <p:nvPicPr>
          <p:cNvPr id="8" name="Afbeelding 7" descr="Theseu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3528392" cy="3059892"/>
          </a:xfrm>
          <a:prstGeom prst="rect">
            <a:avLst/>
          </a:prstGeom>
        </p:spPr>
      </p:pic>
      <p:pic>
        <p:nvPicPr>
          <p:cNvPr id="7" name="Afbeelding 6" descr="Theseus_Minotaur_Mosa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850" y="1759333"/>
            <a:ext cx="4191142" cy="3109827"/>
          </a:xfrm>
          <a:prstGeom prst="rect">
            <a:avLst/>
          </a:prstGeom>
        </p:spPr>
      </p:pic>
      <p:pic>
        <p:nvPicPr>
          <p:cNvPr id="9" name="Afbeelding 8" descr="Ariadne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484784"/>
            <a:ext cx="4176464" cy="4345780"/>
          </a:xfrm>
          <a:prstGeom prst="rect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</p:pic>
      <p:pic>
        <p:nvPicPr>
          <p:cNvPr id="4" name="Tijdelijke aanduiding voor inhoud 3" descr="landschap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64755" y="1412776"/>
            <a:ext cx="4464496" cy="446449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Theseus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de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Minotaurus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464496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Athene moest ieder jaar kinderen naar Kreta sturen</a:t>
            </a:r>
          </a:p>
          <a:p>
            <a:r>
              <a:rPr lang="nl-NL" dirty="0" smtClean="0"/>
              <a:t>Voedsel voor </a:t>
            </a:r>
            <a:r>
              <a:rPr lang="nl-NL" dirty="0" err="1" smtClean="0"/>
              <a:t>Minotaurus</a:t>
            </a:r>
            <a:endParaRPr lang="nl-NL" dirty="0" smtClean="0"/>
          </a:p>
          <a:p>
            <a:pPr lvl="1"/>
            <a:r>
              <a:rPr lang="nl-NL" dirty="0" smtClean="0"/>
              <a:t>half mens / half stier </a:t>
            </a:r>
          </a:p>
          <a:p>
            <a:r>
              <a:rPr lang="nl-NL" dirty="0" err="1" smtClean="0"/>
              <a:t>Labyrinth</a:t>
            </a:r>
            <a:r>
              <a:rPr lang="nl-NL" dirty="0" smtClean="0"/>
              <a:t> (=doolhof)</a:t>
            </a:r>
          </a:p>
          <a:p>
            <a:r>
              <a:rPr lang="nl-NL" dirty="0" err="1" smtClean="0"/>
              <a:t>Theseus</a:t>
            </a:r>
            <a:endParaRPr lang="nl-NL" dirty="0" smtClean="0"/>
          </a:p>
          <a:p>
            <a:r>
              <a:rPr lang="nl-NL" dirty="0" err="1" smtClean="0"/>
              <a:t>Ariadne</a:t>
            </a:r>
            <a:endParaRPr lang="nl-NL" dirty="0" smtClean="0"/>
          </a:p>
          <a:p>
            <a:r>
              <a:rPr lang="nl-NL" dirty="0" smtClean="0"/>
              <a:t>Bolletje wol</a:t>
            </a:r>
          </a:p>
          <a:p>
            <a:r>
              <a:rPr lang="nl-NL" dirty="0" smtClean="0"/>
              <a:t>Gevecht </a:t>
            </a:r>
          </a:p>
          <a:p>
            <a:r>
              <a:rPr lang="nl-NL" dirty="0" smtClean="0"/>
              <a:t>Zwarte zeilen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 descr="Conímbriga_minotau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3645024"/>
            <a:ext cx="3775968" cy="283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Tempels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landsch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3150" y="1700808"/>
            <a:ext cx="3966060" cy="2641832"/>
          </a:xfrm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283968" y="1772816"/>
            <a:ext cx="4752528" cy="3528392"/>
          </a:xfrm>
        </p:spPr>
        <p:txBody>
          <a:bodyPr>
            <a:normAutofit/>
          </a:bodyPr>
          <a:lstStyle/>
          <a:p>
            <a:r>
              <a:rPr lang="nl-NL" dirty="0" smtClean="0">
                <a:sym typeface="Wingdings" pitchFamily="2" charset="2"/>
              </a:rPr>
              <a:t>Plek om goden te vereren</a:t>
            </a:r>
          </a:p>
          <a:p>
            <a:r>
              <a:rPr lang="nl-NL" i="1" dirty="0" smtClean="0">
                <a:sym typeface="Wingdings" pitchFamily="2" charset="2"/>
              </a:rPr>
              <a:t>Voor wat, hoort wat</a:t>
            </a:r>
          </a:p>
          <a:p>
            <a:r>
              <a:rPr lang="nl-NL" dirty="0" smtClean="0">
                <a:sym typeface="Wingdings" pitchFamily="2" charset="2"/>
              </a:rPr>
              <a:t>Goed doen voor de goden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Offeren: </a:t>
            </a:r>
            <a:r>
              <a:rPr lang="nl-NL" dirty="0" err="1" smtClean="0">
                <a:sym typeface="Wingdings" pitchFamily="2" charset="2"/>
              </a:rPr>
              <a:t>kadootjes</a:t>
            </a:r>
            <a:r>
              <a:rPr lang="nl-NL" dirty="0" smtClean="0">
                <a:sym typeface="Wingdings" pitchFamily="2" charset="2"/>
              </a:rPr>
              <a:t> geven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Feesten </a:t>
            </a:r>
          </a:p>
          <a:p>
            <a:r>
              <a:rPr lang="nl-NL" dirty="0" smtClean="0">
                <a:sym typeface="Wingdings" pitchFamily="2" charset="2"/>
              </a:rPr>
              <a:t>Doe je aardig voor de goden, dan zijn zij aardig voor jou!</a:t>
            </a:r>
          </a:p>
        </p:txBody>
      </p:sp>
      <p:pic>
        <p:nvPicPr>
          <p:cNvPr id="7" name="Afbeelding 6" descr="Grieks-off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3980242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horosco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4890" y="1988840"/>
            <a:ext cx="2860681" cy="1781179"/>
          </a:xfrm>
          <a:prstGeom prst="rect">
            <a:avLst/>
          </a:prstGeom>
        </p:spPr>
      </p:pic>
      <p:pic>
        <p:nvPicPr>
          <p:cNvPr id="10" name="Afbeelding 9" descr="octop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221088"/>
            <a:ext cx="3312368" cy="2165779"/>
          </a:xfrm>
          <a:prstGeom prst="rect">
            <a:avLst/>
          </a:prstGeom>
        </p:spPr>
      </p:pic>
      <p:pic>
        <p:nvPicPr>
          <p:cNvPr id="6" name="Afbeelding 5" descr="Glazen b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988840"/>
            <a:ext cx="2771429" cy="18464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Orakel</a:t>
            </a:r>
            <a:b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Heilige plaats waar je goden of mensen om advies kunt vragen</a:t>
            </a:r>
            <a:endParaRPr lang="nl-NL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Afbeelding 12" descr="Heilige M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861048"/>
            <a:ext cx="2371725" cy="2857500"/>
          </a:xfrm>
          <a:prstGeom prst="rect">
            <a:avLst/>
          </a:prstGeom>
        </p:spPr>
      </p:pic>
      <p:pic>
        <p:nvPicPr>
          <p:cNvPr id="14" name="Afbeelding 13" descr="Derek Ogilv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175968"/>
            <a:ext cx="3048000" cy="2565400"/>
          </a:xfrm>
          <a:prstGeom prst="rect">
            <a:avLst/>
          </a:prstGeom>
        </p:spPr>
      </p:pic>
      <p:pic>
        <p:nvPicPr>
          <p:cNvPr id="9" name="Afbeelding 8" descr="phpThumb_generated_thumbnailjp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7" y="1916832"/>
            <a:ext cx="3024336" cy="204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139952" y="1772816"/>
            <a:ext cx="4896544" cy="4320480"/>
          </a:xfrm>
        </p:spPr>
        <p:txBody>
          <a:bodyPr>
            <a:normAutofit/>
          </a:bodyPr>
          <a:lstStyle/>
          <a:p>
            <a:r>
              <a:rPr lang="nl-NL" dirty="0" smtClean="0">
                <a:sym typeface="Wingdings" pitchFamily="2" charset="2"/>
              </a:rPr>
              <a:t>Goden om advies te vragen</a:t>
            </a:r>
          </a:p>
          <a:p>
            <a:r>
              <a:rPr lang="nl-NL" i="1" dirty="0" smtClean="0">
                <a:sym typeface="Wingdings" pitchFamily="2" charset="2"/>
              </a:rPr>
              <a:t>Voor wat, hoort wat</a:t>
            </a:r>
          </a:p>
          <a:p>
            <a:r>
              <a:rPr lang="nl-NL" dirty="0" err="1" smtClean="0">
                <a:sym typeface="Wingdings" pitchFamily="2" charset="2"/>
              </a:rPr>
              <a:t>Pythia</a:t>
            </a:r>
            <a:endParaRPr lang="nl-NL" dirty="0" smtClean="0">
              <a:sym typeface="Wingdings" pitchFamily="2" charset="2"/>
            </a:endParaRPr>
          </a:p>
          <a:p>
            <a:pPr lvl="1"/>
            <a:r>
              <a:rPr lang="nl-NL" dirty="0" smtClean="0">
                <a:sym typeface="Wingdings" pitchFamily="2" charset="2"/>
              </a:rPr>
              <a:t>Priesteres in trance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Hallucinerende gassen?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Gebrabbel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Vertaald door priesters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Vage uitspraken</a:t>
            </a:r>
          </a:p>
        </p:txBody>
      </p:sp>
      <p:pic>
        <p:nvPicPr>
          <p:cNvPr id="10" name="Afbeelding 9" descr="octop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700808"/>
            <a:ext cx="2573202" cy="2165779"/>
          </a:xfrm>
          <a:prstGeom prst="rect">
            <a:avLst/>
          </a:prstGeom>
        </p:spPr>
      </p:pic>
      <p:pic>
        <p:nvPicPr>
          <p:cNvPr id="8" name="Afbeelding 7" descr="horosco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3657" y="1700808"/>
            <a:ext cx="3242386" cy="2160240"/>
          </a:xfrm>
          <a:prstGeom prst="rect">
            <a:avLst/>
          </a:prstGeom>
        </p:spPr>
      </p:pic>
      <p:pic>
        <p:nvPicPr>
          <p:cNvPr id="6" name="Afbeelding 5" descr="Glazen b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933056"/>
            <a:ext cx="2309532" cy="2782569"/>
          </a:xfrm>
          <a:prstGeom prst="rect">
            <a:avLst/>
          </a:prstGeom>
        </p:spPr>
      </p:pic>
      <p:pic>
        <p:nvPicPr>
          <p:cNvPr id="4" name="Tijdelijke aanduiding voor inhoud 3" descr="landschap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23528" y="1772816"/>
            <a:ext cx="3522442" cy="2641832"/>
          </a:xfrm>
        </p:spPr>
      </p:pic>
      <p:pic>
        <p:nvPicPr>
          <p:cNvPr id="7" name="Afbeelding 6" descr="Grieks-off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297" y="1700808"/>
            <a:ext cx="4104457" cy="2736304"/>
          </a:xfrm>
          <a:prstGeom prst="rect">
            <a:avLst/>
          </a:prstGeom>
        </p:spPr>
      </p:pic>
      <p:pic>
        <p:nvPicPr>
          <p:cNvPr id="9" name="Afbeelding 8" descr="Pythia - priesteres van het Orakel van Delph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340768"/>
            <a:ext cx="2592288" cy="52434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Orakel van Delphi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79512" y="404664"/>
            <a:ext cx="2717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Vroeger</a:t>
            </a:r>
            <a:endParaRPr lang="nl-N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7092280" y="3933056"/>
            <a:ext cx="109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Nu</a:t>
            </a:r>
            <a:endParaRPr lang="nl-N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Afbeelding 12" descr="Glazen bo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4725144"/>
            <a:ext cx="2614803" cy="176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Olympische Spelen</a:t>
            </a:r>
            <a:endParaRPr lang="nl-NL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9512" y="1535113"/>
            <a:ext cx="4317876" cy="639762"/>
          </a:xfrm>
        </p:spPr>
        <p:txBody>
          <a:bodyPr>
            <a:noAutofit/>
          </a:bodyPr>
          <a:lstStyle/>
          <a:p>
            <a:pPr algn="ctr"/>
            <a:r>
              <a:rPr lang="nl-NL" sz="2000" dirty="0" smtClean="0"/>
              <a:t>Olympische Spelen 530 v. Chr.</a:t>
            </a:r>
            <a:endParaRPr lang="nl-NL" sz="2800" dirty="0"/>
          </a:p>
        </p:txBody>
      </p:sp>
      <p:pic>
        <p:nvPicPr>
          <p:cNvPr id="7" name="Tijdelijke aanduiding voor inhoud 6" descr="Parthenon reconstruct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6910" y="2523672"/>
            <a:ext cx="4306259" cy="2777536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88024" y="551723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nl-NL" sz="2000" dirty="0" smtClean="0"/>
              <a:t>Olympische Spelen 2012</a:t>
            </a:r>
            <a:endParaRPr lang="nl-NL" sz="2000" dirty="0"/>
          </a:p>
        </p:txBody>
      </p:sp>
      <p:pic>
        <p:nvPicPr>
          <p:cNvPr id="8" name="Tijdelijke aanduiding voor inhoud 7" descr="Paleis op de da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47874" y="2386340"/>
            <a:ext cx="4392628" cy="2914867"/>
          </a:xfrm>
        </p:spPr>
      </p:pic>
      <p:pic>
        <p:nvPicPr>
          <p:cNvPr id="9" name="Afbeelding 8" descr="Verkiezingen 2012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20888"/>
            <a:ext cx="3525390" cy="3384376"/>
          </a:xfrm>
          <a:prstGeom prst="rect">
            <a:avLst/>
          </a:prstGeom>
        </p:spPr>
      </p:pic>
      <p:pic>
        <p:nvPicPr>
          <p:cNvPr id="10" name="Afbeelding 9" descr="Verkiezingen 2012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2204864"/>
            <a:ext cx="2952328" cy="3424700"/>
          </a:xfrm>
          <a:prstGeom prst="rect">
            <a:avLst/>
          </a:prstGeom>
        </p:spPr>
      </p:pic>
      <p:sp>
        <p:nvSpPr>
          <p:cNvPr id="11" name="Tijdelijke aanduiding voor tekst 4"/>
          <p:cNvSpPr txBox="1">
            <a:spLocks/>
          </p:cNvSpPr>
          <p:nvPr/>
        </p:nvSpPr>
        <p:spPr>
          <a:xfrm>
            <a:off x="4716016" y="1484784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Winnaar 2012 = gouden medaille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b="1" dirty="0" smtClean="0"/>
              <a:t>en eeuwige roem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jdelijke aanduiding voor tekst 4"/>
          <p:cNvSpPr txBox="1">
            <a:spLocks/>
          </p:cNvSpPr>
          <p:nvPr/>
        </p:nvSpPr>
        <p:spPr>
          <a:xfrm>
            <a:off x="251520" y="6093296"/>
            <a:ext cx="446449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nl-NL" sz="2000" b="1" dirty="0" smtClean="0"/>
              <a:t>Winnaar 520 v.Chr.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nl-NL" sz="2000" b="1" dirty="0" smtClean="0"/>
              <a:t>= olijftak en rode sjerpen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nl-NL" sz="2000" b="1" dirty="0" smtClean="0"/>
              <a:t>en eeuwige roem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5" grpId="1" build="p"/>
      <p:bldP spid="11" grpId="0"/>
      <p:bldP spid="1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236</Words>
  <Application>Microsoft Office PowerPoint</Application>
  <PresentationFormat>Diavoorstelling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De Grieken</vt:lpstr>
      <vt:lpstr>Dia 2</vt:lpstr>
      <vt:lpstr>Landbouw</vt:lpstr>
      <vt:lpstr>Demeter</vt:lpstr>
      <vt:lpstr>Theseus en de Minotaurus</vt:lpstr>
      <vt:lpstr>Tempels</vt:lpstr>
      <vt:lpstr>Orakel Heilige plaats waar je goden of mensen om advies kunt vragen</vt:lpstr>
      <vt:lpstr>Orakel van Delphi</vt:lpstr>
      <vt:lpstr>Olympische Spelen</vt:lpstr>
      <vt:lpstr>Olympische Spelen</vt:lpstr>
      <vt:lpstr>Olympische Spelen</vt:lpstr>
    </vt:vector>
  </TitlesOfParts>
  <Company>Over Betuwe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Ruffin</cp:lastModifiedBy>
  <cp:revision>126</cp:revision>
  <dcterms:created xsi:type="dcterms:W3CDTF">2011-09-12T12:30:35Z</dcterms:created>
  <dcterms:modified xsi:type="dcterms:W3CDTF">2013-09-17T00:14:41Z</dcterms:modified>
</cp:coreProperties>
</file>